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412" r:id="rId2"/>
    <p:sldId id="260" r:id="rId3"/>
    <p:sldId id="307" r:id="rId4"/>
    <p:sldId id="448" r:id="rId5"/>
    <p:sldId id="449" r:id="rId6"/>
    <p:sldId id="420" r:id="rId7"/>
    <p:sldId id="423" r:id="rId8"/>
    <p:sldId id="440" r:id="rId9"/>
    <p:sldId id="417" r:id="rId10"/>
    <p:sldId id="418" r:id="rId11"/>
    <p:sldId id="425" r:id="rId12"/>
    <p:sldId id="426" r:id="rId13"/>
    <p:sldId id="419" r:id="rId14"/>
    <p:sldId id="428" r:id="rId15"/>
    <p:sldId id="421" r:id="rId16"/>
    <p:sldId id="438" r:id="rId17"/>
    <p:sldId id="439" r:id="rId18"/>
    <p:sldId id="422" r:id="rId19"/>
    <p:sldId id="429" r:id="rId20"/>
    <p:sldId id="437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70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-522" y="-90"/>
      </p:cViewPr>
      <p:guideLst>
        <p:guide orient="horz" pos="2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8011-12F4-420C-BA6A-A69A6508D33B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9B861-D163-4BE4-A6C2-6FFBD398FAA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=""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AC191-FB0D-4AA3-AE96-EAE2102039D6}" type="datetimeFigureOut">
              <a:rPr lang="en-IN" smtClean="0"/>
              <a:pPr/>
              <a:t>18-03-2025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0EEEF-EF52-4402-AD12-ED3AF404C8DB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535D-0807-4DB1-BA18-F848DB6A752D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EAA7-4BE5-4702-AA08-3CDE3E9D58E0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C802-8B73-4697-A081-456E45C9713B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59215" b="36435"/>
          <a:stretch>
            <a:fillRect/>
          </a:stretch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F9CF04EC-CB28-4C8F-9C7E-3A21698C56DE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6EB9-6FF6-4E06-A349-E6EA2E086056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F083-DF76-41AB-8CAD-06EBD6365F86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73CB-39B3-4D71-9E4D-02ED187702D1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A5A60-4D7C-486E-9195-A6A033E8E2CD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B9B1-CE81-403D-8DE4-E0C5FEA4DBBF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11A2-9047-42C0-B4BC-B38CDABBBD8B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5" r="15828" b="36435"/>
          <a:stretch>
            <a:fillRect/>
          </a:stretch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C778A29D-7BB3-4554-8789-C17552D65536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/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-116" t="474" r="48549" b="36564"/>
          <a:stretch>
            <a:fillRect/>
          </a:stretch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538" b="-1538"/>
          <a:stretch>
            <a:fillRect/>
          </a:stretch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CD423-8FC2-4B37-A16E-1F95D51C60A1}" type="datetime1">
              <a:rPr lang="en-US" smtClean="0"/>
              <a:pPr/>
              <a:t>3/18/2025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635" y="638508"/>
            <a:ext cx="11752730" cy="1411467"/>
          </a:xfrm>
        </p:spPr>
        <p:txBody>
          <a:bodyPr>
            <a:normAutofit fontScale="90000"/>
          </a:bodyPr>
          <a:lstStyle/>
          <a:p>
            <a:r>
              <a:rPr lang="en-IN" sz="6000" b="1" i="0" u="none" strike="noStrike" baseline="0" dirty="0">
                <a:latin typeface="Arial Black" panose="020B0A04020102020204" pitchFamily="34" charset="0"/>
              </a:rPr>
              <a:t>IOT AND CLOUD COMPUTING</a:t>
            </a:r>
            <a:endParaRPr lang="en-IN" sz="23900" b="1" dirty="0"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227295"/>
            <a:ext cx="7530353" cy="2877671"/>
          </a:xfrm>
        </p:spPr>
        <p:txBody>
          <a:bodyPr>
            <a:normAutofit fontScale="55000" lnSpcReduction="20000"/>
          </a:bodyPr>
          <a:lstStyle/>
          <a:p>
            <a:r>
              <a:rPr lang="en-US" sz="3600" b="1" dirty="0"/>
              <a:t>By,</a:t>
            </a:r>
          </a:p>
          <a:p>
            <a:r>
              <a:rPr lang="en-US" sz="5900" b="1" dirty="0"/>
              <a:t>Ass. Prof. Kunal D Gaikwad</a:t>
            </a:r>
          </a:p>
          <a:p>
            <a:r>
              <a:rPr lang="en-US" sz="3000" b="1" dirty="0"/>
              <a:t>Pursuing PHD (IOT and Machine Learning) </a:t>
            </a:r>
          </a:p>
          <a:p>
            <a:r>
              <a:rPr lang="en-US" sz="3000" b="1" dirty="0"/>
              <a:t>M.E(Computer Networks)</a:t>
            </a:r>
          </a:p>
          <a:p>
            <a:r>
              <a:rPr lang="en-US" sz="3000" b="1" dirty="0"/>
              <a:t>B.E(Computer Science &amp; Engineering)</a:t>
            </a:r>
          </a:p>
          <a:p>
            <a:r>
              <a:rPr lang="en-US" sz="3000" b="1" dirty="0"/>
              <a:t>Diploma(Computer Engineering)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835" y="2115445"/>
            <a:ext cx="3993440" cy="370648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57703"/>
            <a:ext cx="11519647" cy="37425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44" y="1954307"/>
            <a:ext cx="5069174" cy="263562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1483" y="137408"/>
            <a:ext cx="5604619" cy="66418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Text Box 1"/>
          <p:cNvSpPr txBox="1"/>
          <p:nvPr/>
        </p:nvSpPr>
        <p:spPr>
          <a:xfrm>
            <a:off x="8477342" y="1146810"/>
            <a:ext cx="1612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1200" b="1" dirty="0"/>
              <a:t>Temperature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530291" y="1422400"/>
            <a:ext cx="1612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altLang="en-US" sz="1200" b="1"/>
              <a:t>Humidity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154" y="137408"/>
            <a:ext cx="5828252" cy="6583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7" y="116368"/>
            <a:ext cx="5419320" cy="65831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Right 1"/>
          <p:cNvSpPr/>
          <p:nvPr/>
        </p:nvSpPr>
        <p:spPr>
          <a:xfrm rot="10800000">
            <a:off x="1622610" y="842682"/>
            <a:ext cx="1936377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/>
          <p:cNvSpPr/>
          <p:nvPr/>
        </p:nvSpPr>
        <p:spPr>
          <a:xfrm rot="10800000">
            <a:off x="10323585" y="2724679"/>
            <a:ext cx="1174379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 descr="C:\Users\student\Desktop\week 7\Screenshot 2025-02-24 154623.pngScreenshot 2025-02-24 154623"/>
          <p:cNvPicPr>
            <a:picLocks noChangeAspect="1"/>
          </p:cNvPicPr>
          <p:nvPr/>
        </p:nvPicPr>
        <p:blipFill>
          <a:blip r:embed="rId2"/>
          <a:srcRect t="9047" b="9047"/>
          <a:stretch>
            <a:fillRect/>
          </a:stretch>
        </p:blipFill>
        <p:spPr>
          <a:xfrm>
            <a:off x="4308475" y="1034415"/>
            <a:ext cx="4149090" cy="536829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602941" cy="61049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482" y="151793"/>
            <a:ext cx="6472518" cy="610496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420" y="379380"/>
            <a:ext cx="3956868" cy="63336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rcRect l="31502" t="24214" r="3778" b="5517"/>
          <a:stretch>
            <a:fillRect/>
          </a:stretch>
        </p:blipFill>
        <p:spPr>
          <a:xfrm>
            <a:off x="4986108" y="879376"/>
            <a:ext cx="7008667" cy="51196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l="8674" t="2452"/>
          <a:stretch>
            <a:fillRect/>
          </a:stretch>
        </p:blipFill>
        <p:spPr>
          <a:xfrm>
            <a:off x="8571155" y="1586102"/>
            <a:ext cx="2975386" cy="367990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 l="4591" t="-119" r="3243" b="-1"/>
          <a:stretch>
            <a:fillRect/>
          </a:stretch>
        </p:blipFill>
        <p:spPr>
          <a:xfrm>
            <a:off x="440304" y="482586"/>
            <a:ext cx="7627929" cy="54251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729" y="0"/>
            <a:ext cx="5184271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27" y="0"/>
            <a:ext cx="541932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Arrow: Right 1"/>
          <p:cNvSpPr/>
          <p:nvPr/>
        </p:nvSpPr>
        <p:spPr>
          <a:xfrm rot="10800000">
            <a:off x="1622610" y="842682"/>
            <a:ext cx="1936377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Arrow: Right 2"/>
          <p:cNvSpPr/>
          <p:nvPr/>
        </p:nvSpPr>
        <p:spPr>
          <a:xfrm rot="10800000">
            <a:off x="10323585" y="2724679"/>
            <a:ext cx="1174379" cy="32292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0" y="0"/>
            <a:ext cx="6007100" cy="6743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IN" sz="1600" b="0" dirty="0" err="1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DHT.h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 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#include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&lt;ESP8266WiFi.h&gt;</a:t>
            </a:r>
            <a:endParaRPr lang="en-IN" sz="1600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"UYK6QJGVZPSG5LF2"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IN" sz="1600" b="0" dirty="0" smtClean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800" b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// </a:t>
            </a:r>
            <a:r>
              <a:rPr lang="en-US" sz="1600" b="1" dirty="0" smtClean="0"/>
              <a:t>READ API key TS</a:t>
            </a:r>
            <a:endParaRPr lang="en-US" sz="1800" b="1" dirty="0" smtClean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smtClean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*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 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“</a:t>
            </a:r>
            <a:r>
              <a:rPr lang="en-IN" sz="1600" b="0" dirty="0" err="1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kunal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600" b="1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IN" sz="1600" b="1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1600" b="1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Hotspot Name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smtClean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*pass =  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“kunal123"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IN" sz="1600" b="1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// Password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smtClean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* server = 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"api.thingspeak.com"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#define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DHTPIN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D4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DHT 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DHTPIN, DHT11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WiFiClient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client;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dirty="0" smtClean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600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115200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"Connecting to "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ssid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, pass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status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!= WL_CONNECTED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600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500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"."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600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IN" sz="1600" b="0" dirty="0" err="1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WiFi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 connected"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600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dirty="0" smtClean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h = 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readHumidity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dirty="0" smtClean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t = 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dht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readTemperature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|| 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isnan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IN" sz="1600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 smtClean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smtClean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"Failed to read from DHT sensor!"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smtClean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 smtClean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IN" sz="1600" b="0" dirty="0" smtClean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600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IN" sz="1600" b="0" dirty="0" smtClean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IN" sz="1600" b="0" dirty="0">
              <a:solidFill>
                <a:srgbClr val="434F54"/>
              </a:solidFill>
              <a:latin typeface="Consolas" panose="020B0609020204030204"/>
              <a:ea typeface="Consolas" panose="020B0609020204030204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6184902" y="0"/>
            <a:ext cx="6096000" cy="4768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728E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connect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server,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80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))</a:t>
            </a:r>
            <a:r>
              <a:rPr lang="en-IN" sz="16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//   "184.106.153.149" or api.thingspeak.com</a:t>
            </a:r>
            <a:endParaRPr lang="en-IN" sz="1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                     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String 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"&amp;field1="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IN" sz="1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"&amp;field2="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IN" sz="1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String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+= 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"\r\n\r\n"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"X-THINGSPEAKAPIKEY: "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"\n"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"Content-Length: "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length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"\n\n"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postStr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"Temperature: "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 degrees </a:t>
            </a:r>
            <a:r>
              <a:rPr lang="en-IN" sz="1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Celcius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, Humidity: "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h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"%. Send to </a:t>
            </a:r>
            <a:r>
              <a:rPr lang="en-IN" sz="1600" b="0" dirty="0" err="1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Thingspeak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."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client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stop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Serial</a:t>
            </a:r>
            <a:r>
              <a:rPr lang="en-IN" sz="1600" b="0" dirty="0" err="1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IN" sz="16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println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"Waiting..."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  <a:buNone/>
            </a:pP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IN" sz="16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IN" sz="16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IN" sz="16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lnSpc>
                <a:spcPts val="1425"/>
              </a:lnSpc>
            </a:pPr>
            <a:r>
              <a:rPr lang="en-IN" sz="16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IN" sz="16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ts val="1425"/>
              </a:lnSpc>
            </a:pPr>
            <a:endParaRPr lang="en-US" sz="1600" dirty="0">
              <a:solidFill>
                <a:srgbClr val="434F54"/>
              </a:solidFill>
              <a:latin typeface="Consolas" panose="020B0609020204030204"/>
              <a:ea typeface="Consolas" panose="020B0609020204030204"/>
              <a:sym typeface="+mn-ea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="" xmlns:a16="http://schemas.microsoft.com/office/drawing/2014/main" id="{3CA218CC-A84E-7018-BE99-1785B33EC67E}"/>
              </a:ext>
            </a:extLst>
          </p:cNvPr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t="65486"/>
          <a:stretch>
            <a:fillRect/>
          </a:stretch>
        </p:blipFill>
        <p:spPr>
          <a:xfrm>
            <a:off x="627331" y="1669181"/>
            <a:ext cx="10361381" cy="34387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1" y="788895"/>
            <a:ext cx="11799136" cy="5115781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3" name="Picture 2" descr="IMG_20250224_153928"/>
          <p:cNvPicPr>
            <a:picLocks noChangeAspect="1"/>
          </p:cNvPicPr>
          <p:nvPr/>
        </p:nvPicPr>
        <p:blipFill>
          <a:blip r:embed="rId2"/>
          <a:srcRect t="19454" b="2000"/>
          <a:stretch>
            <a:fillRect/>
          </a:stretch>
        </p:blipFill>
        <p:spPr>
          <a:xfrm>
            <a:off x="419894" y="520582"/>
            <a:ext cx="6104965" cy="538670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1">
            <a:extLst>
              <a:ext uri="{FF2B5EF4-FFF2-40B4-BE49-F238E27FC236}">
                <a16:creationId xmlns="" xmlns:a16="http://schemas.microsoft.com/office/drawing/2014/main" id="{79C6CED3-451F-D974-859A-DFA88749F37C}"/>
              </a:ext>
            </a:extLst>
          </p:cNvPr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08687" y="1962612"/>
            <a:ext cx="6183313" cy="296227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913" y="0"/>
            <a:ext cx="7266630" cy="6858000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8407143" y="3079368"/>
            <a:ext cx="3537183" cy="6717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400" b="1" i="0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DHT11 Temperature and Humidity Sensor</a:t>
            </a:r>
            <a:endParaRPr lang="en-IN" sz="1400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7565" y="756720"/>
            <a:ext cx="854342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DHT11</a:t>
            </a:r>
            <a:r>
              <a:rPr lang="en-US" dirty="0"/>
              <a:t> is a digital temperature and humidity sensor that provides calibrated output via a single-wire communication protocol. It is commonly used in weather monitoring systems, home automation, and IoT applications.</a:t>
            </a:r>
          </a:p>
          <a:p>
            <a:r>
              <a:rPr lang="en-US" b="1" dirty="0"/>
              <a:t>1. Weather Monitoring Systems</a:t>
            </a:r>
          </a:p>
          <a:p>
            <a:r>
              <a:rPr lang="en-US" dirty="0"/>
              <a:t>🌤️ Used in DIY and professional weather stations to measure temperature and humidity levels.</a:t>
            </a:r>
          </a:p>
          <a:p>
            <a:r>
              <a:rPr lang="en-US" b="1" dirty="0"/>
              <a:t>2. Home Automation &amp; Smart Homes</a:t>
            </a:r>
          </a:p>
          <a:p>
            <a:r>
              <a:rPr lang="en-US" dirty="0"/>
              <a:t>🏡 Integrated into IoT-based smart home systems for automatic climate control, triggering fans, air purifiers, or dehumidifiers.</a:t>
            </a:r>
          </a:p>
          <a:p>
            <a:r>
              <a:rPr lang="en-US" b="1" dirty="0"/>
              <a:t>3. Greenhouse Monitoring</a:t>
            </a:r>
          </a:p>
          <a:p>
            <a:r>
              <a:rPr lang="en-US" dirty="0"/>
              <a:t>🌱 Helps maintain optimal temperature and humidity levels for plant growth in agricultural environments.</a:t>
            </a:r>
          </a:p>
          <a:p>
            <a:r>
              <a:rPr lang="en-US" b="1" dirty="0"/>
              <a:t>4. Industrial Environmental Monitoring</a:t>
            </a:r>
          </a:p>
          <a:p>
            <a:r>
              <a:rPr lang="en-US" dirty="0"/>
              <a:t>🏭 Used in factories and warehouses to monitor environmental conditions that affect machinery and stored goods.</a:t>
            </a:r>
          </a:p>
          <a:p>
            <a:r>
              <a:rPr lang="en-US" b="1" dirty="0"/>
              <a:t>5. HVAC (Heating, Ventilation, and Air Conditioning) Systems</a:t>
            </a:r>
          </a:p>
          <a:p>
            <a:r>
              <a:rPr lang="en-US" dirty="0"/>
              <a:t>❄️ Helps in climate control systems by providing real-time temperature and humidity data for automated adjustments.</a:t>
            </a:r>
          </a:p>
          <a:p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9303657" y="957943"/>
            <a:ext cx="2570616" cy="2003824"/>
            <a:chOff x="141715" y="896353"/>
            <a:chExt cx="4172532" cy="39820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41715" y="896353"/>
              <a:ext cx="4172532" cy="398200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rcRect l="32641" r="13373"/>
            <a:stretch>
              <a:fillRect/>
            </a:stretch>
          </p:blipFill>
          <p:spPr>
            <a:xfrm>
              <a:off x="314800" y="1029898"/>
              <a:ext cx="678859" cy="134350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365929" y="3526479"/>
            <a:ext cx="2517058" cy="198356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8266967" y="5642297"/>
            <a:ext cx="3713965" cy="3640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1400" b="1" dirty="0" smtClean="0">
                <a:solidFill>
                  <a:srgbClr val="3C4043"/>
                </a:solidFill>
                <a:latin typeface="Arial" panose="020B0604020202020204" pitchFamily="34" charset="0"/>
              </a:rPr>
              <a:t>DHT22 Temperature and Humidity Sensor</a:t>
            </a:r>
            <a:endParaRPr lang="en-IN" sz="1400" b="1" dirty="0">
              <a:solidFill>
                <a:srgbClr val="0F1111"/>
              </a:solidFill>
              <a:latin typeface="Amazon Emb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982073"/>
            <a:ext cx="4840435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b="0" i="0" dirty="0">
                <a:solidFill>
                  <a:srgbClr val="3C4043"/>
                </a:solidFill>
                <a:effectLst/>
                <a:latin typeface="Arial" panose="020B0604020202020204" pitchFamily="34" charset="0"/>
              </a:rPr>
              <a:t>DHT11 Temperature and Humidity Sensor</a:t>
            </a:r>
            <a:endParaRPr lang="en-IN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21893" y="989260"/>
            <a:ext cx="7763435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b="1" dirty="0"/>
              <a:t>Specifications: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Temperature Range:</a:t>
            </a:r>
            <a:r>
              <a:rPr lang="en-US" dirty="0"/>
              <a:t> 0°C to 50°C (±2°C accuracy)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Humidity Range:</a:t>
            </a:r>
            <a:r>
              <a:rPr lang="en-US" dirty="0"/>
              <a:t> 20% to 90% RH (±5% accuracy)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Operating Voltage:</a:t>
            </a:r>
            <a:r>
              <a:rPr lang="en-US" dirty="0"/>
              <a:t> 3.3V - 5V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Output Signal:</a:t>
            </a:r>
            <a:r>
              <a:rPr lang="en-US" dirty="0"/>
              <a:t> Digital (single-wire)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Sampling Rate:</a:t>
            </a:r>
            <a:r>
              <a:rPr lang="en-US" dirty="0"/>
              <a:t> 1 Hz (one reading per second)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Response Time:</a:t>
            </a:r>
            <a:r>
              <a:rPr lang="en-US" dirty="0"/>
              <a:t> ~2 seconds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Dimensions:</a:t>
            </a:r>
            <a:r>
              <a:rPr lang="en-US" dirty="0"/>
              <a:t> 15mm x 12mm x 5mm</a:t>
            </a:r>
          </a:p>
          <a:p>
            <a:endParaRPr lang="en-US" dirty="0"/>
          </a:p>
          <a:p>
            <a:r>
              <a:rPr lang="en-US" b="1" dirty="0"/>
              <a:t>Pinout: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VCC</a:t>
            </a:r>
            <a:r>
              <a:rPr lang="en-US" dirty="0"/>
              <a:t> - Power supply (3.3V or 5V)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Data</a:t>
            </a:r>
            <a:r>
              <a:rPr lang="en-US" dirty="0"/>
              <a:t> - Digital output (connect to a pull-up resistor, typically 4.7kΩ)</a:t>
            </a:r>
          </a:p>
          <a:p>
            <a:pPr>
              <a:buFont typeface="+mj-lt"/>
              <a:buAutoNum type="arabicPeriod"/>
            </a:pPr>
            <a:r>
              <a:rPr lang="en-US" b="1" dirty="0"/>
              <a:t>GND</a:t>
            </a:r>
            <a:r>
              <a:rPr lang="en-US" dirty="0"/>
              <a:t> - Ground</a:t>
            </a:r>
          </a:p>
          <a:p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479547" y="989260"/>
            <a:ext cx="3881339" cy="3810118"/>
            <a:chOff x="141715" y="896353"/>
            <a:chExt cx="4172532" cy="398200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0800000">
              <a:off x="141715" y="896353"/>
              <a:ext cx="4172532" cy="3982006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rcRect l="32641" r="13373"/>
            <a:stretch>
              <a:fillRect/>
            </a:stretch>
          </p:blipFill>
          <p:spPr>
            <a:xfrm>
              <a:off x="314800" y="1029898"/>
              <a:ext cx="678859" cy="1343503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1026" name="Picture 2" descr="NodeMCU ESP8266 Specifications, Overview and Setting U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35" y="991579"/>
            <a:ext cx="8534401" cy="57500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961"/>
            <a:ext cx="12192000" cy="5973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2837" y="137408"/>
            <a:ext cx="8086325" cy="5928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="" xmlns:a16="http://schemas.microsoft.com/office/drawing/2014/main" id="{9A04FF62-DA22-017B-6A47-76A0BB9DB633}"/>
              </a:ext>
            </a:extLst>
          </p:cNvPr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1"/>
          <p:cNvSpPr txBox="1"/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rcRect l="5909" r="5907"/>
          <a:stretch>
            <a:fillRect/>
          </a:stretch>
        </p:blipFill>
        <p:spPr>
          <a:xfrm>
            <a:off x="720310" y="137408"/>
            <a:ext cx="10751380" cy="588369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161</TotalTime>
  <Words>544</Words>
  <Application>Microsoft Office PowerPoint</Application>
  <PresentationFormat>Custom</PresentationFormat>
  <Paragraphs>163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Gallery</vt:lpstr>
      <vt:lpstr>IOT AND CLOUD COMPUTING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kunal gaikwad</dc:creator>
  <cp:lastModifiedBy>student</cp:lastModifiedBy>
  <cp:revision>338</cp:revision>
  <dcterms:created xsi:type="dcterms:W3CDTF">2023-11-09T09:27:00Z</dcterms:created>
  <dcterms:modified xsi:type="dcterms:W3CDTF">2025-03-18T09:41:17Z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53F98A4ED2E1478F98F5DBE977AAAD90_12</vt:lpwstr>
  </property>
  <property fmtid="{D5CDD505-2E9C-101B-9397-08002B2CF9AE}" pid="3" name="KSOProductBuildVer">
    <vt:lpwstr>1033-12.2.0.20323</vt:lpwstr>
  </property>
</Properties>
</file>